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82AAB-0987-4777-BC77-64C3C6DF8B53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9A300-D814-4828-BEFD-68538EACED8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7772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9A300-D814-4828-BEFD-68538EACED8B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031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26A6648-4CCD-48B7-9C6D-E6202062348B}" type="datetimeFigureOut">
              <a:rPr lang="es-AR" smtClean="0"/>
              <a:t>09/12/2019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9DF2011-C494-43F6-BD8C-C6C38472E85F}" type="slidenum">
              <a:rPr lang="es-AR" smtClean="0"/>
              <a:t>‹Nº›</a:t>
            </a:fld>
            <a:endParaRPr 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Algunas cuestiones en materia de ACTAS</a:t>
            </a:r>
            <a:endParaRPr lang="es-AR" dirty="0"/>
          </a:p>
        </p:txBody>
      </p:sp>
      <p:sp>
        <p:nvSpPr>
          <p:cNvPr id="6" name="5 Subtítul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VI Encuentro de Escribanías de Gobierno</a:t>
            </a:r>
          </a:p>
          <a:p>
            <a:r>
              <a:rPr lang="es-AR" dirty="0" smtClean="0"/>
              <a:t>S.S. de Jujuy</a:t>
            </a:r>
          </a:p>
          <a:p>
            <a:r>
              <a:rPr lang="es-AR" dirty="0" smtClean="0"/>
              <a:t>15 al 17 de agosto de 2019</a:t>
            </a:r>
          </a:p>
          <a:p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5892080"/>
            <a:ext cx="49247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i="1" dirty="0" err="1" smtClean="0">
                <a:solidFill>
                  <a:schemeClr val="accent1"/>
                </a:solidFill>
              </a:rPr>
              <a:t>Esc</a:t>
            </a:r>
            <a:r>
              <a:rPr lang="es-AR" sz="2400" b="1" i="1" dirty="0" smtClean="0">
                <a:solidFill>
                  <a:schemeClr val="accent1"/>
                </a:solidFill>
              </a:rPr>
              <a:t> . MARIA CRISTINA PALACIOS</a:t>
            </a:r>
            <a:endParaRPr lang="es-AR" sz="24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20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</a:t>
            </a:r>
            <a:r>
              <a:rPr lang="es-AR" i="1" dirty="0" smtClean="0"/>
              <a:t>Requisitos especiales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439472" cy="4819800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EXCEPCION A LA UNIDAD DE ACTO: </a:t>
            </a:r>
            <a:r>
              <a:rPr lang="es-A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311 inc. f CC y C)</a:t>
            </a:r>
          </a:p>
          <a:p>
            <a:pPr marL="512064" indent="-457200">
              <a:buFont typeface="Arial" pitchFamily="34" charset="0"/>
              <a:buChar char="•"/>
            </a:pPr>
            <a:endParaRPr lang="es-A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Arial" pitchFamily="34" charset="0"/>
              <a:buChar char="•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 de acto y unidad de texto (art.301 CC y C para escrituras) 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Oportunidad de narración 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Diligencias en días posteriores</a:t>
            </a:r>
          </a:p>
        </p:txBody>
      </p:sp>
    </p:spTree>
    <p:extLst>
      <p:ext uri="{BB962C8B-B14F-4D97-AF65-F5344CB8AC3E}">
        <p14:creationId xmlns:p14="http://schemas.microsoft.com/office/powerpoint/2010/main" val="15613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</a:t>
            </a:r>
            <a:r>
              <a:rPr lang="es-AR" i="1" dirty="0" smtClean="0"/>
              <a:t>Requisitos especiales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439472" cy="3595664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CONFORMIDAD Y FIRMA: </a:t>
            </a:r>
            <a:r>
              <a:rPr lang="es-A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311 inc. g CC y </a:t>
            </a:r>
            <a:r>
              <a:rPr lang="es-AR" sz="320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C)</a:t>
            </a:r>
          </a:p>
          <a:p>
            <a:endParaRPr lang="es-AR" sz="3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requirente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requerido: posibles actitudes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testigos, peritos</a:t>
            </a:r>
          </a:p>
        </p:txBody>
      </p:sp>
    </p:spTree>
    <p:extLst>
      <p:ext uri="{BB962C8B-B14F-4D97-AF65-F5344CB8AC3E}">
        <p14:creationId xmlns:p14="http://schemas.microsoft.com/office/powerpoint/2010/main" val="15613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</a:t>
            </a:r>
            <a:r>
              <a:rPr lang="es-AR" i="1" dirty="0" smtClean="0"/>
              <a:t>Valor probatorio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439472" cy="5224464"/>
          </a:xfrm>
        </p:spPr>
        <p:txBody>
          <a:bodyPr>
            <a:normAutofit/>
          </a:bodyPr>
          <a:lstStyle/>
          <a:p>
            <a:endParaRPr lang="es-AR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Instrumentos públicos: art. 296  CC y C</a:t>
            </a:r>
          </a:p>
          <a:p>
            <a:pPr marL="512064" indent="-457200">
              <a:buFont typeface="Arial" pitchFamily="34" charset="0"/>
              <a:buChar char="•"/>
            </a:pPr>
            <a:endParaRPr lang="es-AR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Actas: art. 312 </a:t>
            </a:r>
          </a:p>
          <a:p>
            <a:pPr marL="1280160" lvl="1" indent="-457200">
              <a:buFont typeface="Wingdings" pitchFamily="2" charset="2"/>
              <a:buChar char="Ø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 el sentido de la vista?</a:t>
            </a:r>
          </a:p>
          <a:p>
            <a:pPr marL="1280160" lvl="1" indent="-457200">
              <a:buFont typeface="Wingdings" pitchFamily="2" charset="2"/>
              <a:buChar char="Ø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Existencia y estado de los hechos</a:t>
            </a:r>
          </a:p>
          <a:p>
            <a:pPr marL="1280160" lvl="1" indent="-457200">
              <a:buFont typeface="Wingdings" pitchFamily="2" charset="2"/>
              <a:buChar char="Ø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Identificación de  personas</a:t>
            </a:r>
          </a:p>
          <a:p>
            <a:pPr marL="1280160" lvl="1" indent="-457200">
              <a:buFont typeface="Wingdings" pitchFamily="2" charset="2"/>
              <a:buChar char="Ø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Declaraciones y juicios: el hecho del dicho </a:t>
            </a:r>
          </a:p>
          <a:p>
            <a:pPr marL="1280160" lvl="1" indent="-457200">
              <a:buFont typeface="Wingdings" pitchFamily="2" charset="2"/>
              <a:buChar char="Ø"/>
            </a:pPr>
            <a:endParaRPr lang="es-A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823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</a:t>
            </a:r>
            <a:r>
              <a:rPr lang="es-AR" i="1" dirty="0" smtClean="0"/>
              <a:t>Distintas clases de actas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439472" cy="5107832"/>
          </a:xfrm>
        </p:spPr>
        <p:txBody>
          <a:bodyPr>
            <a:normAutofit fontScale="92500" lnSpcReduction="10000"/>
          </a:bodyPr>
          <a:lstStyle/>
          <a:p>
            <a:pPr marL="512064" indent="-457200">
              <a:buFont typeface="Wingdings" pitchFamily="2" charset="2"/>
              <a:buChar char="v"/>
            </a:pPr>
            <a:r>
              <a:rPr lang="es-AR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comprobación</a:t>
            </a:r>
          </a:p>
          <a:p>
            <a:pPr marL="512064" indent="-457200">
              <a:buFont typeface="Wingdings" pitchFamily="2" charset="2"/>
              <a:buChar char="v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requerimiento y notificación *-Notificación </a:t>
            </a:r>
            <a:r>
              <a:rPr lang="es-AR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judicial Le 25488</a:t>
            </a:r>
            <a:endParaRPr lang="es-AR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Wingdings" pitchFamily="2" charset="2"/>
              <a:buChar char="v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protocolización</a:t>
            </a:r>
          </a:p>
          <a:p>
            <a:pPr marL="512064" indent="-457200">
              <a:buFont typeface="Wingdings" pitchFamily="2" charset="2"/>
              <a:buChar char="v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depósito o consignación</a:t>
            </a:r>
          </a:p>
          <a:p>
            <a:pPr marL="512064" indent="-457200">
              <a:buFont typeface="Wingdings" pitchFamily="2" charset="2"/>
              <a:buChar char="v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protesta</a:t>
            </a:r>
          </a:p>
          <a:p>
            <a:pPr marL="512064" indent="-457200">
              <a:buFont typeface="Wingdings" pitchFamily="2" charset="2"/>
              <a:buChar char="v"/>
            </a:pPr>
            <a:r>
              <a:rPr lang="es-AR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notoriedad</a:t>
            </a:r>
          </a:p>
          <a:p>
            <a:pPr algn="just"/>
            <a:endParaRPr lang="es-A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AR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AR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STJ Jujuy, </a:t>
            </a:r>
            <a:r>
              <a:rPr lang="es-AR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Expte</a:t>
            </a:r>
            <a:r>
              <a:rPr lang="es-AR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9451/2012, «Recurso de </a:t>
            </a:r>
            <a:r>
              <a:rPr lang="es-AR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inconst</a:t>
            </a:r>
            <a:r>
              <a:rPr lang="es-AR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…</a:t>
            </a:r>
            <a:r>
              <a:rPr lang="es-AR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Noro,G</a:t>
            </a:r>
            <a:r>
              <a:rPr lang="es-AR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E. c/</a:t>
            </a:r>
            <a:r>
              <a:rPr lang="es-AR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Autosol</a:t>
            </a:r>
            <a:r>
              <a:rPr lang="es-AR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SRL», 20/11/13</a:t>
            </a:r>
          </a:p>
          <a:p>
            <a:pPr algn="just"/>
            <a:r>
              <a:rPr lang="es-AR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823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i="1" dirty="0" smtClean="0"/>
              <a:t>Normativa aplicable</a:t>
            </a:r>
            <a:endParaRPr lang="es-AR" i="1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368424" y="1412776"/>
            <a:ext cx="8596064" cy="5445224"/>
          </a:xfrm>
        </p:spPr>
        <p:txBody>
          <a:bodyPr>
            <a:normAutofit/>
          </a:bodyPr>
          <a:lstStyle/>
          <a:p>
            <a:pPr marL="512064" indent="-457200">
              <a:buFont typeface="Wingdings" pitchFamily="2" charset="2"/>
              <a:buChar char="Ø"/>
            </a:pPr>
            <a:r>
              <a:rPr lang="es-AR" sz="3200" dirty="0" smtClean="0"/>
              <a:t>Para saber cuáles son las normas que hay que aplicar </a:t>
            </a:r>
            <a:r>
              <a:rPr lang="es-AR" sz="3200" dirty="0"/>
              <a:t>hay </a:t>
            </a:r>
            <a:r>
              <a:rPr lang="es-AR" sz="3200" dirty="0" smtClean="0"/>
              <a:t>que saber antes cuál es su </a:t>
            </a:r>
            <a:r>
              <a:rPr lang="es-A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NATURALEZA JURIDICA </a:t>
            </a:r>
            <a:r>
              <a:rPr lang="es-AR" sz="3200" dirty="0" smtClean="0"/>
              <a:t>…</a:t>
            </a:r>
          </a:p>
          <a:p>
            <a:r>
              <a:rPr lang="es-AR" sz="3200" dirty="0"/>
              <a:t> </a:t>
            </a:r>
            <a:r>
              <a:rPr lang="es-AR" sz="2800" dirty="0" smtClean="0"/>
              <a:t>Documento </a:t>
            </a:r>
          </a:p>
          <a:p>
            <a:r>
              <a:rPr lang="es-AR" sz="2800" dirty="0"/>
              <a:t> </a:t>
            </a:r>
            <a:r>
              <a:rPr lang="es-AR" sz="2800" dirty="0" smtClean="0"/>
              <a:t>Forma escrita</a:t>
            </a:r>
          </a:p>
          <a:p>
            <a:pPr>
              <a:lnSpc>
                <a:spcPct val="150000"/>
              </a:lnSpc>
            </a:pPr>
            <a:r>
              <a:rPr lang="es-AR" sz="2800" dirty="0" smtClean="0"/>
              <a:t> </a:t>
            </a:r>
          </a:p>
          <a:p>
            <a:r>
              <a:rPr lang="es-AR" sz="2800" dirty="0"/>
              <a:t> </a:t>
            </a:r>
            <a:r>
              <a:rPr lang="es-AR" sz="2800" dirty="0" smtClean="0"/>
              <a:t>Instrumento</a:t>
            </a:r>
          </a:p>
          <a:p>
            <a:r>
              <a:rPr lang="es-AR" dirty="0"/>
              <a:t> </a:t>
            </a:r>
            <a:r>
              <a:rPr lang="es-AR" dirty="0" smtClean="0"/>
              <a:t> (286,287 CC y C)  </a:t>
            </a:r>
            <a:r>
              <a:rPr lang="es-AR" sz="2800" dirty="0" smtClean="0"/>
              <a:t>   </a:t>
            </a:r>
            <a:endParaRPr lang="es-AR" sz="2800" dirty="0">
              <a:solidFill>
                <a:schemeClr val="accent1"/>
              </a:solidFill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134197" y="3861048"/>
            <a:ext cx="980854" cy="56990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4294012" y="359943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dirty="0" smtClean="0"/>
              <a:t>Autor</a:t>
            </a:r>
            <a:endParaRPr lang="es-AR" sz="2800" dirty="0"/>
          </a:p>
        </p:txBody>
      </p:sp>
      <p:sp>
        <p:nvSpPr>
          <p:cNvPr id="9" name="8 Abrir llave"/>
          <p:cNvSpPr/>
          <p:nvPr/>
        </p:nvSpPr>
        <p:spPr>
          <a:xfrm>
            <a:off x="2753916" y="4509119"/>
            <a:ext cx="77724" cy="2186955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CuadroTexto"/>
          <p:cNvSpPr txBox="1"/>
          <p:nvPr/>
        </p:nvSpPr>
        <p:spPr>
          <a:xfrm>
            <a:off x="2654904" y="4665039"/>
            <a:ext cx="57388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AR" sz="2400" dirty="0" smtClean="0"/>
              <a:t>Particular </a:t>
            </a:r>
          </a:p>
          <a:p>
            <a:endParaRPr lang="es-AR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s-AR" sz="24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AR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Público  </a:t>
            </a:r>
            <a:endParaRPr lang="es-AR" sz="2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 flipV="1">
            <a:off x="4718957" y="4833704"/>
            <a:ext cx="39604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5343601" y="4614963"/>
            <a:ext cx="1548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Stricto sensu</a:t>
            </a:r>
            <a:endParaRPr lang="es-AR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4736912" y="5175644"/>
            <a:ext cx="45720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5355270" y="5085184"/>
            <a:ext cx="2704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Firmado: </a:t>
            </a:r>
            <a:r>
              <a:rPr lang="es-A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Privado</a:t>
            </a:r>
          </a:p>
          <a:p>
            <a:endParaRPr lang="es-AR" dirty="0"/>
          </a:p>
        </p:txBody>
      </p:sp>
      <p:sp>
        <p:nvSpPr>
          <p:cNvPr id="19" name="18 Abrir llave"/>
          <p:cNvSpPr/>
          <p:nvPr/>
        </p:nvSpPr>
        <p:spPr>
          <a:xfrm>
            <a:off x="4278252" y="5520010"/>
            <a:ext cx="155448" cy="1005334"/>
          </a:xfrm>
          <a:prstGeom prst="lef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CuadroTexto"/>
          <p:cNvSpPr txBox="1"/>
          <p:nvPr/>
        </p:nvSpPr>
        <p:spPr>
          <a:xfrm>
            <a:off x="4432298" y="5495746"/>
            <a:ext cx="43161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AR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Notarial </a:t>
            </a:r>
            <a:r>
              <a:rPr lang="es-AR" dirty="0" smtClean="0">
                <a:solidFill>
                  <a:schemeClr val="accent1"/>
                </a:solidFill>
              </a:rPr>
              <a:t> (escrituras-actas: 299/312 CC y C + leyes notariales)</a:t>
            </a:r>
            <a:endParaRPr lang="es-AR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Judicial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A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Administrativo</a:t>
            </a:r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830420" y="6093846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289 CC y C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6038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i="1" dirty="0" smtClean="0"/>
              <a:t>Normativa aplicable</a:t>
            </a:r>
            <a:endParaRPr lang="es-AR" i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367464" cy="5107832"/>
          </a:xfrm>
        </p:spPr>
        <p:txBody>
          <a:bodyPr>
            <a:normAutofit/>
          </a:bodyPr>
          <a:lstStyle/>
          <a:p>
            <a:pPr marL="512064" indent="-457200">
              <a:buFont typeface="Wingdings" pitchFamily="2" charset="2"/>
              <a:buChar char="v"/>
            </a:pPr>
            <a:r>
              <a:rPr lang="es-AR" sz="2800" dirty="0"/>
              <a:t>¿</a:t>
            </a:r>
            <a:r>
              <a:rPr lang="es-AR" sz="2800" dirty="0" smtClean="0"/>
              <a:t>Actas autorizadas por Escribanos de Gobierno?</a:t>
            </a:r>
          </a:p>
          <a:p>
            <a:pPr marL="512064" indent="-457200">
              <a:buFont typeface="Wingdings" pitchFamily="2" charset="2"/>
              <a:buChar char="v"/>
            </a:pPr>
            <a:endParaRPr lang="es-AR" sz="3200" dirty="0"/>
          </a:p>
          <a:p>
            <a:r>
              <a:rPr lang="es-AR" sz="3200" dirty="0" smtClean="0"/>
              <a:t>Leyes de Escribanías de Gobierno </a:t>
            </a:r>
          </a:p>
          <a:p>
            <a:endParaRPr lang="es-AR" sz="3200" dirty="0" smtClean="0"/>
          </a:p>
          <a:p>
            <a:pPr marL="512064" indent="-457200">
              <a:buFont typeface="Wingdings" pitchFamily="2" charset="2"/>
              <a:buChar char="ü"/>
            </a:pPr>
            <a:r>
              <a:rPr lang="es-AR" sz="3200" dirty="0" smtClean="0"/>
              <a:t>Código Civil y Comercial</a:t>
            </a:r>
          </a:p>
          <a:p>
            <a:pPr marL="512064" indent="-457200">
              <a:buFont typeface="Wingdings" pitchFamily="2" charset="2"/>
              <a:buChar char="ü"/>
            </a:pPr>
            <a:r>
              <a:rPr lang="es-AR" sz="3200" dirty="0" smtClean="0"/>
              <a:t>Leyes Notariales</a:t>
            </a:r>
            <a:endParaRPr lang="es-AR" sz="3200" dirty="0"/>
          </a:p>
        </p:txBody>
      </p:sp>
      <p:sp>
        <p:nvSpPr>
          <p:cNvPr id="4" name="3 Flecha abajo"/>
          <p:cNvSpPr/>
          <p:nvPr/>
        </p:nvSpPr>
        <p:spPr>
          <a:xfrm>
            <a:off x="3707904" y="3789040"/>
            <a:ext cx="23888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245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i="1" dirty="0" smtClean="0"/>
              <a:t>Requisitos</a:t>
            </a:r>
            <a:endParaRPr lang="es-AR" i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295456" cy="3811688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FORMA: </a:t>
            </a:r>
            <a:r>
              <a:rPr lang="es-A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(arts.  310, 311, 1° párr. CC y C)</a:t>
            </a:r>
            <a:endParaRPr lang="es-AR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AR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AR" sz="3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Wingdings" pitchFamily="2" charset="2"/>
              <a:buChar char="Ø"/>
            </a:pPr>
            <a:r>
              <a:rPr lang="es-AR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Actas protocolares</a:t>
            </a:r>
          </a:p>
          <a:p>
            <a:endParaRPr lang="es-AR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Wingdings" pitchFamily="2" charset="2"/>
              <a:buChar char="Ø"/>
            </a:pPr>
            <a:r>
              <a:rPr lang="es-A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Actas </a:t>
            </a:r>
            <a:r>
              <a:rPr lang="es-AR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extraprotocolares</a:t>
            </a: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</a:t>
            </a:r>
            <a:endParaRPr lang="es-AR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5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i="1" dirty="0" smtClean="0"/>
              <a:t>Requisitos especiales:</a:t>
            </a:r>
            <a:endParaRPr lang="es-AR" i="1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367464" cy="4819800"/>
          </a:xfrm>
        </p:spPr>
        <p:txBody>
          <a:bodyPr>
            <a:normAutofit fontScale="92500" lnSpcReduction="20000"/>
          </a:bodyPr>
          <a:lstStyle/>
          <a:p>
            <a:r>
              <a:rPr lang="es-A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REQUERIMIENTO: </a:t>
            </a:r>
            <a:r>
              <a:rPr lang="es-A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311 inc. a CC y C)</a:t>
            </a:r>
            <a:endParaRPr lang="es-AR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9214" indent="-514350">
              <a:buFont typeface="Wingdings" pitchFamily="2" charset="2"/>
              <a:buChar char="Ø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Expreso</a:t>
            </a:r>
          </a:p>
          <a:p>
            <a:pPr marL="569214" indent="-514350">
              <a:buFont typeface="Wingdings" pitchFamily="2" charset="2"/>
              <a:buChar char="Ø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comparecencia</a:t>
            </a:r>
          </a:p>
          <a:p>
            <a:pPr marL="569214" indent="-514350">
              <a:buFont typeface="Wingdings" pitchFamily="2" charset="2"/>
              <a:buChar char="Ø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Previo</a:t>
            </a:r>
          </a:p>
          <a:p>
            <a:pPr marL="569214" indent="-514350">
              <a:buFont typeface="Wingdings" pitchFamily="2" charset="2"/>
              <a:buChar char="Ø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Específico</a:t>
            </a:r>
          </a:p>
          <a:p>
            <a:pPr algn="ctr"/>
            <a:r>
              <a:rPr lang="es-AR" sz="32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Importancia en las actas</a:t>
            </a:r>
          </a:p>
          <a:p>
            <a:pPr algn="ctr"/>
            <a:endParaRPr lang="es-AR" sz="32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AR" sz="2600" i="1" dirty="0" smtClean="0"/>
              <a:t>-Cª Nacional </a:t>
            </a:r>
            <a:r>
              <a:rPr lang="es-AR" sz="2600" i="1" dirty="0" err="1" smtClean="0"/>
              <a:t>Apel</a:t>
            </a:r>
            <a:r>
              <a:rPr lang="es-AR" sz="2600" i="1" dirty="0" smtClean="0"/>
              <a:t> en lo Criminal y Correccional, Sala IV,CABA, 26/5/1995 (</a:t>
            </a:r>
            <a:r>
              <a:rPr lang="es-AR" i="1" dirty="0" smtClean="0"/>
              <a:t>Id </a:t>
            </a:r>
            <a:r>
              <a:rPr lang="es-AR" i="1" dirty="0"/>
              <a:t>SAIJ: </a:t>
            </a:r>
            <a:r>
              <a:rPr lang="es-AR" i="1" dirty="0" smtClean="0"/>
              <a:t>FA95060257)</a:t>
            </a:r>
          </a:p>
          <a:p>
            <a:pPr algn="just"/>
            <a:r>
              <a:rPr lang="es-AR" sz="2600" i="1" dirty="0" smtClean="0">
                <a:solidFill>
                  <a:prstClr val="white">
                    <a:tint val="75000"/>
                  </a:prstClr>
                </a:solidFill>
              </a:rPr>
              <a:t>-Cª </a:t>
            </a:r>
            <a:r>
              <a:rPr lang="es-AR" sz="2600" i="1" dirty="0">
                <a:solidFill>
                  <a:prstClr val="white">
                    <a:tint val="75000"/>
                  </a:prstClr>
                </a:solidFill>
              </a:rPr>
              <a:t>Nacional </a:t>
            </a:r>
            <a:r>
              <a:rPr lang="es-AR" sz="2600" i="1" dirty="0" err="1">
                <a:solidFill>
                  <a:prstClr val="white">
                    <a:tint val="75000"/>
                  </a:prstClr>
                </a:solidFill>
              </a:rPr>
              <a:t>Apel</a:t>
            </a:r>
            <a:r>
              <a:rPr lang="es-AR" sz="2600" i="1" dirty="0">
                <a:solidFill>
                  <a:prstClr val="white">
                    <a:tint val="75000"/>
                  </a:prstClr>
                </a:solidFill>
              </a:rPr>
              <a:t> en lo Criminal y </a:t>
            </a:r>
            <a:r>
              <a:rPr lang="es-AR" sz="2600" i="1" dirty="0" smtClean="0">
                <a:solidFill>
                  <a:prstClr val="white">
                    <a:tint val="75000"/>
                  </a:prstClr>
                </a:solidFill>
              </a:rPr>
              <a:t>Correccional</a:t>
            </a:r>
            <a:r>
              <a:rPr lang="es-AR" sz="2600" i="1" dirty="0">
                <a:solidFill>
                  <a:prstClr val="white">
                    <a:tint val="75000"/>
                  </a:prstClr>
                </a:solidFill>
              </a:rPr>
              <a:t>, Sala </a:t>
            </a:r>
            <a:r>
              <a:rPr lang="es-AR" sz="2600" i="1" dirty="0" smtClean="0">
                <a:solidFill>
                  <a:prstClr val="white">
                    <a:tint val="75000"/>
                  </a:prstClr>
                </a:solidFill>
              </a:rPr>
              <a:t>I,CABA</a:t>
            </a:r>
            <a:r>
              <a:rPr lang="es-AR" sz="2600" i="1" dirty="0">
                <a:solidFill>
                  <a:prstClr val="white">
                    <a:tint val="75000"/>
                  </a:prstClr>
                </a:solidFill>
              </a:rPr>
              <a:t>, </a:t>
            </a:r>
            <a:r>
              <a:rPr lang="es-AR" sz="2600" i="1" dirty="0" smtClean="0">
                <a:solidFill>
                  <a:prstClr val="white">
                    <a:tint val="75000"/>
                  </a:prstClr>
                </a:solidFill>
              </a:rPr>
              <a:t>27/3/1991 </a:t>
            </a:r>
            <a:r>
              <a:rPr lang="es-AR" sz="2600" i="1" dirty="0">
                <a:solidFill>
                  <a:prstClr val="white">
                    <a:tint val="75000"/>
                  </a:prstClr>
                </a:solidFill>
              </a:rPr>
              <a:t>(</a:t>
            </a:r>
            <a:r>
              <a:rPr lang="es-AR" i="1" dirty="0">
                <a:solidFill>
                  <a:prstClr val="white">
                    <a:tint val="75000"/>
                  </a:prstClr>
                </a:solidFill>
              </a:rPr>
              <a:t>Id SAIJ: </a:t>
            </a:r>
            <a:r>
              <a:rPr lang="es-AR" i="1" dirty="0" smtClean="0">
                <a:solidFill>
                  <a:prstClr val="white">
                    <a:tint val="75000"/>
                  </a:prstClr>
                </a:solidFill>
              </a:rPr>
              <a:t>FA95060257)</a:t>
            </a:r>
            <a:endParaRPr lang="es-AR" i="1" dirty="0"/>
          </a:p>
        </p:txBody>
      </p:sp>
    </p:spTree>
    <p:extLst>
      <p:ext uri="{BB962C8B-B14F-4D97-AF65-F5344CB8AC3E}">
        <p14:creationId xmlns:p14="http://schemas.microsoft.com/office/powerpoint/2010/main" val="15696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</a:t>
            </a:r>
            <a:r>
              <a:rPr lang="es-AR" i="1" dirty="0" smtClean="0"/>
              <a:t>Requisitos especiales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439472" cy="3595664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INTERVENCIÓN-REPRESENTACIÓN: </a:t>
            </a:r>
            <a:r>
              <a:rPr lang="es-A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311 inc. a y b CC y C)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de la excepción 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y cuando se subsana la falta de acreditación</a:t>
            </a:r>
            <a:r>
              <a:rPr lang="es-A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AR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43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</a:t>
            </a:r>
            <a:r>
              <a:rPr lang="es-AR" i="1" dirty="0" smtClean="0"/>
              <a:t>Requisitos especiales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439472" cy="4891808"/>
          </a:xfrm>
        </p:spPr>
        <p:txBody>
          <a:bodyPr>
            <a:normAutofit lnSpcReduction="10000"/>
          </a:bodyPr>
          <a:lstStyle/>
          <a:p>
            <a:r>
              <a:rPr lang="es-A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JUSTIFICACIÓN DE IDENTIDAD: </a:t>
            </a:r>
            <a:r>
              <a:rPr lang="es-A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311 inc. c, CC y C)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requirente 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requerido 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otras personas que intervengan accidentalmente </a:t>
            </a:r>
          </a:p>
          <a:p>
            <a:endParaRPr lang="es-ES" sz="2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Jurisp</a:t>
            </a:r>
            <a:r>
              <a:rPr lang="es-E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 Cª </a:t>
            </a:r>
            <a:r>
              <a:rPr lang="es-ES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</a:t>
            </a:r>
            <a:r>
              <a:rPr lang="es-E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De Apelaciones del </a:t>
            </a:r>
            <a:r>
              <a:rPr lang="es-ES" sz="2400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Tjo</a:t>
            </a:r>
            <a:r>
              <a:rPr lang="es-ES" sz="2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CABA, Sala V-Autos: «Paredes , J.M/Cañuelas Gas S.A. s/Despido», 13/07/2012 (ID SAIJ: FA12040211) </a:t>
            </a:r>
            <a:endParaRPr lang="es-AR" sz="24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13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</a:t>
            </a:r>
            <a:r>
              <a:rPr lang="es-AR" i="1" dirty="0" smtClean="0"/>
              <a:t>Requisitos especiales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583488" cy="4891808"/>
          </a:xfrm>
        </p:spPr>
        <p:txBody>
          <a:bodyPr>
            <a:normAutofit/>
          </a:bodyPr>
          <a:lstStyle/>
          <a:p>
            <a:r>
              <a:rPr lang="es-AR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DEBER DE IDENTIFICACION, ADVERTENCIA y DERECHO A RESPONDER: </a:t>
            </a:r>
            <a:r>
              <a:rPr lang="es-AR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311 inc. </a:t>
            </a:r>
            <a:r>
              <a:rPr lang="es-AR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s-AR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CC y C)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Fundamento. 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E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Contenido: 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E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AR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Consecuencias de su omisión 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Excepciones                                            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832880" y="3301572"/>
            <a:ext cx="4620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 smtClean="0"/>
              <a:t> Carácter en que interviene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 </a:t>
            </a:r>
            <a:r>
              <a:rPr lang="es-ES" dirty="0" smtClean="0"/>
              <a:t>Derecho a contestar  ( y firmar) o no</a:t>
            </a:r>
            <a:endParaRPr lang="es-AR" dirty="0"/>
          </a:p>
        </p:txBody>
      </p:sp>
      <p:sp>
        <p:nvSpPr>
          <p:cNvPr id="5" name="4 Abrir llave"/>
          <p:cNvSpPr/>
          <p:nvPr/>
        </p:nvSpPr>
        <p:spPr>
          <a:xfrm>
            <a:off x="3810040" y="3301572"/>
            <a:ext cx="155448" cy="6463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13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 </a:t>
            </a:r>
            <a:r>
              <a:rPr lang="es-AR" i="1" dirty="0" smtClean="0"/>
              <a:t>Requisitos especiales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439472" cy="3595664"/>
          </a:xfrm>
        </p:spPr>
        <p:txBody>
          <a:bodyPr>
            <a:normAutofit/>
          </a:bodyPr>
          <a:lstStyle/>
          <a:p>
            <a:r>
              <a:rPr lang="es-AR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PRESENCIA DEL REQUIRENTE </a:t>
            </a:r>
            <a:r>
              <a:rPr lang="es-A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(art. 311 inc. </a:t>
            </a:r>
            <a:r>
              <a:rPr lang="es-AR" sz="3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s-AR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CC y C)</a:t>
            </a:r>
          </a:p>
          <a:p>
            <a:endParaRPr lang="es-AR" sz="3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Oportunidad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s-A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Requerimiento. Diligencias sucesivas </a:t>
            </a:r>
          </a:p>
        </p:txBody>
      </p:sp>
    </p:spTree>
    <p:extLst>
      <p:ext uri="{BB962C8B-B14F-4D97-AF65-F5344CB8AC3E}">
        <p14:creationId xmlns:p14="http://schemas.microsoft.com/office/powerpoint/2010/main" val="15613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615</TotalTime>
  <Words>528</Words>
  <Application>Microsoft Office PowerPoint</Application>
  <PresentationFormat>Presentación en pantalla (4:3)</PresentationFormat>
  <Paragraphs>104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Verdana</vt:lpstr>
      <vt:lpstr>Wingdings</vt:lpstr>
      <vt:lpstr>Wingdings 2</vt:lpstr>
      <vt:lpstr>Brío</vt:lpstr>
      <vt:lpstr>Algunas cuestiones en materia de ACTAS</vt:lpstr>
      <vt:lpstr>Normativa aplicable</vt:lpstr>
      <vt:lpstr>Normativa aplicable</vt:lpstr>
      <vt:lpstr>Requisitos</vt:lpstr>
      <vt:lpstr>Requisitos especiales:</vt:lpstr>
      <vt:lpstr> Requisitos especiales</vt:lpstr>
      <vt:lpstr> Requisitos especiales</vt:lpstr>
      <vt:lpstr> Requisitos especiales</vt:lpstr>
      <vt:lpstr> Requisitos especiales</vt:lpstr>
      <vt:lpstr> Requisitos especiales</vt:lpstr>
      <vt:lpstr> Requisitos especiales</vt:lpstr>
      <vt:lpstr> Valor probatorio</vt:lpstr>
      <vt:lpstr> Distintas clases de actas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Algunas cuestiones en materia de ACTAS</dc:title>
  <dc:creator>Maria Cristina</dc:creator>
  <cp:lastModifiedBy>Juliana Gardinetti</cp:lastModifiedBy>
  <cp:revision>48</cp:revision>
  <dcterms:created xsi:type="dcterms:W3CDTF">2019-07-28T00:27:59Z</dcterms:created>
  <dcterms:modified xsi:type="dcterms:W3CDTF">2019-12-09T13:41:01Z</dcterms:modified>
</cp:coreProperties>
</file>